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487" r:id="rId2"/>
    <p:sldId id="538" r:id="rId3"/>
    <p:sldId id="536" r:id="rId4"/>
    <p:sldId id="287" r:id="rId5"/>
    <p:sldId id="288" r:id="rId6"/>
    <p:sldId id="290" r:id="rId7"/>
    <p:sldId id="291" r:id="rId8"/>
    <p:sldId id="509" r:id="rId9"/>
    <p:sldId id="510" r:id="rId10"/>
    <p:sldId id="511" r:id="rId11"/>
    <p:sldId id="512" r:id="rId12"/>
    <p:sldId id="513" r:id="rId13"/>
    <p:sldId id="514" r:id="rId14"/>
    <p:sldId id="515" r:id="rId15"/>
    <p:sldId id="516" r:id="rId16"/>
    <p:sldId id="517" r:id="rId17"/>
    <p:sldId id="518" r:id="rId18"/>
    <p:sldId id="519" r:id="rId19"/>
    <p:sldId id="520" r:id="rId20"/>
    <p:sldId id="521" r:id="rId21"/>
    <p:sldId id="448" r:id="rId22"/>
    <p:sldId id="526" r:id="rId23"/>
    <p:sldId id="527" r:id="rId24"/>
    <p:sldId id="528" r:id="rId25"/>
    <p:sldId id="542" r:id="rId26"/>
    <p:sldId id="530" r:id="rId27"/>
    <p:sldId id="541" r:id="rId28"/>
    <p:sldId id="53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99"/>
    <p:restoredTop sz="96327"/>
  </p:normalViewPr>
  <p:slideViewPr>
    <p:cSldViewPr snapToGrid="0">
      <p:cViewPr varScale="1">
        <p:scale>
          <a:sx n="128" d="100"/>
          <a:sy n="128" d="100"/>
        </p:scale>
        <p:origin x="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58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286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01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893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545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2/20/24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387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2/20/24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02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2/20/24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545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2/20/24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41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2/20/24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38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2/20/24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581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2/20/24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701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NE-533</a:t>
            </a:r>
          </a:p>
          <a:p>
            <a:r>
              <a:rPr lang="en-US" dirty="0"/>
              <a:t>Spring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351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D73EB-187B-5E4A-B07A-A7C17E07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fuel performance code must be able to predict: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D1DC7-5C4D-1A4D-8459-D260BC394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DADA37-0334-5F48-A2DC-91C4EC44ECE9}"/>
              </a:ext>
            </a:extLst>
          </p:cNvPr>
          <p:cNvGrpSpPr/>
          <p:nvPr/>
        </p:nvGrpSpPr>
        <p:grpSpPr>
          <a:xfrm>
            <a:off x="1270997" y="2085575"/>
            <a:ext cx="9505033" cy="4361524"/>
            <a:chOff x="669114" y="2178172"/>
            <a:chExt cx="7667510" cy="3320651"/>
          </a:xfrm>
        </p:grpSpPr>
        <p:pic>
          <p:nvPicPr>
            <p:cNvPr id="5" name="Picture 7" descr="temp_3Dslice.png">
              <a:extLst>
                <a:ext uri="{FF2B5EF4-FFF2-40B4-BE49-F238E27FC236}">
                  <a16:creationId xmlns:a16="http://schemas.microsoft.com/office/drawing/2014/main" id="{1F188E2F-79DE-6245-B845-B1054C6B0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7863" y="2261120"/>
              <a:ext cx="1621446" cy="3237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>
                      <a:alpha val="49001"/>
                    </a:srgbClr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F40BF2F-5C3E-5E49-B805-1506CBD80032}"/>
                </a:ext>
              </a:extLst>
            </p:cNvPr>
            <p:cNvSpPr/>
            <p:nvPr/>
          </p:nvSpPr>
          <p:spPr>
            <a:xfrm>
              <a:off x="669114" y="2178172"/>
              <a:ext cx="2894946" cy="1099329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Fuel</a:t>
              </a:r>
            </a:p>
            <a:p>
              <a:pPr marL="285750" marR="0" lvl="0" indent="-2857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Temperature profile</a:t>
              </a:r>
            </a:p>
            <a:p>
              <a:pPr marL="285750" marR="0" lvl="0" indent="-2857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Volumetric change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854CEDD-3178-284D-A11F-85D23DDB788D}"/>
                </a:ext>
              </a:extLst>
            </p:cNvPr>
            <p:cNvSpPr/>
            <p:nvPr/>
          </p:nvSpPr>
          <p:spPr>
            <a:xfrm>
              <a:off x="5441678" y="2699291"/>
              <a:ext cx="2894946" cy="1602429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Gap</a:t>
              </a:r>
            </a:p>
            <a:p>
              <a:pPr marL="171450" marR="0" lvl="0" indent="-1714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Gap heat transport</a:t>
              </a:r>
            </a:p>
            <a:p>
              <a:pPr marL="171450" marR="0" lvl="0" indent="-1714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Mechanical interaction between fuel and cladding</a:t>
              </a:r>
            </a:p>
            <a:p>
              <a:pPr marL="171450" marR="0" lvl="0" indent="-1714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Gap pressure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92DFD34-796C-954A-968F-45273E9BC99D}"/>
                </a:ext>
              </a:extLst>
            </p:cNvPr>
            <p:cNvSpPr/>
            <p:nvPr/>
          </p:nvSpPr>
          <p:spPr>
            <a:xfrm>
              <a:off x="669114" y="3844235"/>
              <a:ext cx="2894946" cy="1099329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Cladding</a:t>
              </a:r>
            </a:p>
            <a:p>
              <a:pPr marL="285750" marR="0" lvl="0" indent="-2857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Temperature profile</a:t>
              </a:r>
            </a:p>
            <a:p>
              <a:pPr marL="285750" marR="0" lvl="0" indent="-2857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1068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07B46-FC48-814F-B7FF-A2BA01E4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primary focus is solving the thermomechanical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E7FA97-6229-DB42-8300-299BA0DD1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A99ADAE-7264-D049-BFC3-70F6896B38A4}"/>
              </a:ext>
            </a:extLst>
          </p:cNvPr>
          <p:cNvGrpSpPr/>
          <p:nvPr/>
        </p:nvGrpSpPr>
        <p:grpSpPr>
          <a:xfrm>
            <a:off x="2262245" y="2189393"/>
            <a:ext cx="7667510" cy="4349520"/>
            <a:chOff x="669114" y="1843594"/>
            <a:chExt cx="7667510" cy="4349520"/>
          </a:xfrm>
        </p:grpSpPr>
        <p:pic>
          <p:nvPicPr>
            <p:cNvPr id="5" name="Picture 7" descr="temp_3Dslice.png">
              <a:extLst>
                <a:ext uri="{FF2B5EF4-FFF2-40B4-BE49-F238E27FC236}">
                  <a16:creationId xmlns:a16="http://schemas.microsoft.com/office/drawing/2014/main" id="{B5F9D1A8-CF7A-5A4C-ABC5-F64EAEF66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7863" y="2261120"/>
              <a:ext cx="1621446" cy="3237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>
                      <a:alpha val="49001"/>
                    </a:srgbClr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2AC90D5-5341-EB4E-ACC8-95DF4ADA84F2}"/>
                </a:ext>
              </a:extLst>
            </p:cNvPr>
            <p:cNvSpPr/>
            <p:nvPr/>
          </p:nvSpPr>
          <p:spPr>
            <a:xfrm>
              <a:off x="5441678" y="2699291"/>
              <a:ext cx="2894946" cy="1602429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Gap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The handling of the gap changes the most between different codes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F1770EC-139F-784B-B352-CF1D364D70B7}"/>
                </a:ext>
              </a:extLst>
            </p:cNvPr>
            <p:cNvGrpSpPr/>
            <p:nvPr/>
          </p:nvGrpSpPr>
          <p:grpSpPr>
            <a:xfrm>
              <a:off x="673013" y="1843594"/>
              <a:ext cx="2894946" cy="1932944"/>
              <a:chOff x="673013" y="1843594"/>
              <a:chExt cx="2894946" cy="1932944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0FAAC16B-3003-974C-9788-B2A2D93DC6CA}"/>
                  </a:ext>
                </a:extLst>
              </p:cNvPr>
              <p:cNvSpPr/>
              <p:nvPr/>
            </p:nvSpPr>
            <p:spPr>
              <a:xfrm>
                <a:off x="673013" y="1843594"/>
                <a:ext cx="2894946" cy="1918704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Fuel</a:t>
                </a:r>
              </a:p>
            </p:txBody>
          </p:sp>
          <p:pic>
            <p:nvPicPr>
              <p:cNvPr id="9" name="Picture 8" descr="latex-image-1.pdf">
                <a:extLst>
                  <a:ext uri="{FF2B5EF4-FFF2-40B4-BE49-F238E27FC236}">
                    <a16:creationId xmlns:a16="http://schemas.microsoft.com/office/drawing/2014/main" id="{6702F9C1-0EDD-2B49-A367-EABA9BE719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25639" y="2242466"/>
                <a:ext cx="2289040" cy="449251"/>
              </a:xfrm>
              <a:prstGeom prst="rect">
                <a:avLst/>
              </a:prstGeom>
            </p:spPr>
          </p:pic>
          <p:pic>
            <p:nvPicPr>
              <p:cNvPr id="10" name="Picture 9" descr="latex-image-1.pdf">
                <a:extLst>
                  <a:ext uri="{FF2B5EF4-FFF2-40B4-BE49-F238E27FC236}">
                    <a16:creationId xmlns:a16="http://schemas.microsoft.com/office/drawing/2014/main" id="{EBA92DFB-5FE8-4D4F-AC62-E9BE9302A9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60390" y="3068007"/>
                <a:ext cx="873289" cy="172502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BE71A2-1A24-314D-A527-D624E1B57A65}"/>
                  </a:ext>
                </a:extLst>
              </p:cNvPr>
              <p:cNvSpPr txBox="1"/>
              <p:nvPr/>
            </p:nvSpPr>
            <p:spPr>
              <a:xfrm>
                <a:off x="925639" y="267198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Solved Numerically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C96525-6868-F143-8F0A-5E9955072C39}"/>
                  </a:ext>
                </a:extLst>
              </p:cNvPr>
              <p:cNvSpPr txBox="1"/>
              <p:nvPr/>
            </p:nvSpPr>
            <p:spPr>
              <a:xfrm>
                <a:off x="925639" y="3191762"/>
                <a:ext cx="2289040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Solved Numerically or analytically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65460BB-02AD-4745-B24D-40E04910A9AB}"/>
                </a:ext>
              </a:extLst>
            </p:cNvPr>
            <p:cNvGrpSpPr/>
            <p:nvPr/>
          </p:nvGrpSpPr>
          <p:grpSpPr>
            <a:xfrm>
              <a:off x="669114" y="4144673"/>
              <a:ext cx="2894946" cy="2048441"/>
              <a:chOff x="669114" y="4144673"/>
              <a:chExt cx="2894946" cy="2048441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4FE2D69F-6A1D-0545-A05A-A7402B22A211}"/>
                  </a:ext>
                </a:extLst>
              </p:cNvPr>
              <p:cNvSpPr/>
              <p:nvPr/>
            </p:nvSpPr>
            <p:spPr>
              <a:xfrm>
                <a:off x="669114" y="4144673"/>
                <a:ext cx="2894946" cy="2048441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Cladding</a:t>
                </a:r>
              </a:p>
            </p:txBody>
          </p:sp>
          <p:pic>
            <p:nvPicPr>
              <p:cNvPr id="15" name="Picture 14" descr="latex-image-1.pdf">
                <a:extLst>
                  <a:ext uri="{FF2B5EF4-FFF2-40B4-BE49-F238E27FC236}">
                    <a16:creationId xmlns:a16="http://schemas.microsoft.com/office/drawing/2014/main" id="{24F53964-96BA-5C4C-8F78-FC7EFC5DC0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60390" y="5622121"/>
                <a:ext cx="873289" cy="172502"/>
              </a:xfrm>
              <a:prstGeom prst="rect">
                <a:avLst/>
              </a:prstGeom>
            </p:spPr>
          </p:pic>
          <p:pic>
            <p:nvPicPr>
              <p:cNvPr id="16" name="Picture 15" descr="latex-image-1.pdf">
                <a:extLst>
                  <a:ext uri="{FF2B5EF4-FFF2-40B4-BE49-F238E27FC236}">
                    <a16:creationId xmlns:a16="http://schemas.microsoft.com/office/drawing/2014/main" id="{A059926A-5859-504D-AD5C-2D5E055A0F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25639" y="4576252"/>
                <a:ext cx="2289040" cy="449251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7B99C1F-F09E-CC4C-AF21-43E10E1F88F3}"/>
                  </a:ext>
                </a:extLst>
              </p:cNvPr>
              <p:cNvSpPr txBox="1"/>
              <p:nvPr/>
            </p:nvSpPr>
            <p:spPr>
              <a:xfrm>
                <a:off x="883935" y="5025503"/>
                <a:ext cx="2289040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Solved Numerically or analytically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CD2163D-32FA-974C-9864-9B0352C1DEFE}"/>
                  </a:ext>
                </a:extLst>
              </p:cNvPr>
              <p:cNvSpPr txBox="1"/>
              <p:nvPr/>
            </p:nvSpPr>
            <p:spPr>
              <a:xfrm>
                <a:off x="925639" y="5794623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Solved Numerically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96456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441A0-CC03-F844-A1C6-64D4DEB41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Various approaches to model the fuel rod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04B3F-CDE5-6244-8599-3800308D7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37B30AA-CA87-9D4B-AE43-4F07D71EC3F8}"/>
              </a:ext>
            </a:extLst>
          </p:cNvPr>
          <p:cNvGrpSpPr/>
          <p:nvPr/>
        </p:nvGrpSpPr>
        <p:grpSpPr>
          <a:xfrm>
            <a:off x="1759403" y="1825643"/>
            <a:ext cx="8673194" cy="4713270"/>
            <a:chOff x="166914" y="1881935"/>
            <a:chExt cx="8673194" cy="4713270"/>
          </a:xfrm>
        </p:grpSpPr>
        <p:sp>
          <p:nvSpPr>
            <p:cNvPr id="5" name="Pentagon 4">
              <a:extLst>
                <a:ext uri="{FF2B5EF4-FFF2-40B4-BE49-F238E27FC236}">
                  <a16:creationId xmlns:a16="http://schemas.microsoft.com/office/drawing/2014/main" id="{93BFA86E-E31E-7B44-9880-3787A953C6A8}"/>
                </a:ext>
              </a:extLst>
            </p:cNvPr>
            <p:cNvSpPr/>
            <p:nvPr/>
          </p:nvSpPr>
          <p:spPr>
            <a:xfrm rot="16200000">
              <a:off x="-1722665" y="3771515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Computational cost</a:t>
              </a:r>
            </a:p>
          </p:txBody>
        </p:sp>
        <p:sp>
          <p:nvSpPr>
            <p:cNvPr id="6" name="Pentagon 5">
              <a:extLst>
                <a:ext uri="{FF2B5EF4-FFF2-40B4-BE49-F238E27FC236}">
                  <a16:creationId xmlns:a16="http://schemas.microsoft.com/office/drawing/2014/main" id="{D7C5EE58-63B6-5841-A58C-A792006E65C7}"/>
                </a:ext>
              </a:extLst>
            </p:cNvPr>
            <p:cNvSpPr/>
            <p:nvPr/>
          </p:nvSpPr>
          <p:spPr>
            <a:xfrm rot="16200000">
              <a:off x="6369957" y="3771514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Accuracy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B948493-D23E-2046-8DE4-BBCEB698358C}"/>
                </a:ext>
              </a:extLst>
            </p:cNvPr>
            <p:cNvGrpSpPr/>
            <p:nvPr/>
          </p:nvGrpSpPr>
          <p:grpSpPr>
            <a:xfrm>
              <a:off x="662592" y="1881935"/>
              <a:ext cx="7596943" cy="1175798"/>
              <a:chOff x="662592" y="1881935"/>
              <a:chExt cx="7596943" cy="1175798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08F2DBF-09C3-B646-85F4-34AAF52477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alphaModFix amt="56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2592" y="1881935"/>
                <a:ext cx="7426552" cy="11757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9DA24B-CA6E-EE4E-84DB-A1D945847E99}"/>
                  </a:ext>
                </a:extLst>
              </p:cNvPr>
              <p:cNvSpPr txBox="1"/>
              <p:nvPr/>
            </p:nvSpPr>
            <p:spPr>
              <a:xfrm>
                <a:off x="747487" y="2263761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Transient, full 3D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424C8B-E7ED-224B-BB1F-137B3C6B7CD0}"/>
                </a:ext>
              </a:extLst>
            </p:cNvPr>
            <p:cNvGrpSpPr/>
            <p:nvPr/>
          </p:nvGrpSpPr>
          <p:grpSpPr>
            <a:xfrm>
              <a:off x="747486" y="3138120"/>
              <a:ext cx="7512048" cy="526414"/>
              <a:chOff x="747486" y="3138120"/>
              <a:chExt cx="7512048" cy="526414"/>
            </a:xfrm>
          </p:grpSpPr>
          <p:pic>
            <p:nvPicPr>
              <p:cNvPr id="11" name="Picture 10" descr="2D_asisymmetric_discrete_pellet.png">
                <a:extLst>
                  <a:ext uri="{FF2B5EF4-FFF2-40B4-BE49-F238E27FC236}">
                    <a16:creationId xmlns:a16="http://schemas.microsoft.com/office/drawing/2014/main" id="{785BEA31-2E48-1747-A81B-2FDD7A97A0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4578" y="3138120"/>
                <a:ext cx="7420806" cy="427052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47A6DD-15F7-B34E-8569-4050FE004444}"/>
                  </a:ext>
                </a:extLst>
              </p:cNvPr>
              <p:cNvSpPr txBox="1"/>
              <p:nvPr/>
            </p:nvSpPr>
            <p:spPr>
              <a:xfrm>
                <a:off x="747486" y="3202869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Transient, 2D axisymmetric with discrete pellets 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95D7327-9144-704F-AAB2-666DA0A78874}"/>
                </a:ext>
              </a:extLst>
            </p:cNvPr>
            <p:cNvGrpSpPr/>
            <p:nvPr/>
          </p:nvGrpSpPr>
          <p:grpSpPr>
            <a:xfrm>
              <a:off x="747486" y="3956978"/>
              <a:ext cx="7512048" cy="513101"/>
              <a:chOff x="747486" y="3956978"/>
              <a:chExt cx="7512048" cy="513101"/>
            </a:xfrm>
          </p:grpSpPr>
          <p:pic>
            <p:nvPicPr>
              <p:cNvPr id="14" name="Picture 13" descr="2D_asisymmetric_smeared_pellet.png">
                <a:extLst>
                  <a:ext uri="{FF2B5EF4-FFF2-40B4-BE49-F238E27FC236}">
                    <a16:creationId xmlns:a16="http://schemas.microsoft.com/office/drawing/2014/main" id="{CC7E59EE-F54E-0F47-B3AE-A43E32F3A6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6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4578" y="3956978"/>
                <a:ext cx="7320636" cy="417458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37BFDB-3C0F-BD4C-BCA9-4F64CF0FD5A4}"/>
                  </a:ext>
                </a:extLst>
              </p:cNvPr>
              <p:cNvSpPr txBox="1"/>
              <p:nvPr/>
            </p:nvSpPr>
            <p:spPr>
              <a:xfrm>
                <a:off x="747486" y="4008414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Transient, 2D axisymmetric with smeared pellets 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FDE8FA-A8B9-AC43-8EF6-0F16A9408138}"/>
                </a:ext>
              </a:extLst>
            </p:cNvPr>
            <p:cNvSpPr txBox="1"/>
            <p:nvPr/>
          </p:nvSpPr>
          <p:spPr>
            <a:xfrm>
              <a:off x="747487" y="4554732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Transient, multiple 1D slices (1.5D)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FCA401-F71D-8E48-BB2A-02DD829B3C48}"/>
                </a:ext>
              </a:extLst>
            </p:cNvPr>
            <p:cNvSpPr txBox="1"/>
            <p:nvPr/>
          </p:nvSpPr>
          <p:spPr>
            <a:xfrm>
              <a:off x="747487" y="5544875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Transient, 1D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A8F698-B416-2F42-BB58-4010A7E544AC}"/>
                </a:ext>
              </a:extLst>
            </p:cNvPr>
            <p:cNvSpPr txBox="1"/>
            <p:nvPr/>
          </p:nvSpPr>
          <p:spPr>
            <a:xfrm>
              <a:off x="747486" y="6133540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Steady state, 1D (analytical)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E05B44-21EE-2E44-AD29-988C20FC41DB}"/>
                </a:ext>
              </a:extLst>
            </p:cNvPr>
            <p:cNvSpPr txBox="1"/>
            <p:nvPr/>
          </p:nvSpPr>
          <p:spPr>
            <a:xfrm>
              <a:off x="747487" y="509767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Steady, multiple 1D slices (1.5 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103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82309-F6B8-4F48-8217-6BDBC4915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fuel performance codes were made for either steady state or transient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C1F6-24CC-BE4D-828C-64D3CE196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Steady state codes</a:t>
            </a:r>
          </a:p>
          <a:p>
            <a:pPr lvl="1"/>
            <a:r>
              <a:rPr lang="en-US" dirty="0"/>
              <a:t>Leave off the time derivative part of the heat equation</a:t>
            </a:r>
          </a:p>
          <a:p>
            <a:pPr lvl="1"/>
            <a:r>
              <a:rPr lang="en-US" dirty="0"/>
              <a:t>The material properties still evolve with time as a function of burnup</a:t>
            </a:r>
          </a:p>
          <a:p>
            <a:pPr lvl="1"/>
            <a:r>
              <a:rPr lang="en-US" dirty="0"/>
              <a:t>The volumetric changes in the fuel are also a function of burnup</a:t>
            </a:r>
          </a:p>
          <a:p>
            <a:pPr lvl="1"/>
            <a:r>
              <a:rPr lang="en-US" dirty="0"/>
              <a:t>Creep of fuel and cladding change with time</a:t>
            </a:r>
          </a:p>
          <a:p>
            <a:r>
              <a:rPr lang="en-US" dirty="0"/>
              <a:t>Transient codes</a:t>
            </a:r>
          </a:p>
          <a:p>
            <a:pPr lvl="1"/>
            <a:r>
              <a:rPr lang="en-US" dirty="0"/>
              <a:t>Include the time derivative</a:t>
            </a:r>
          </a:p>
          <a:p>
            <a:pPr lvl="1"/>
            <a:r>
              <a:rPr lang="en-US" dirty="0"/>
              <a:t>Have similar burnup dependent models like steady state codes, but don’t include creep</a:t>
            </a:r>
          </a:p>
          <a:p>
            <a:pPr lvl="1"/>
            <a:r>
              <a:rPr lang="en-US" dirty="0"/>
              <a:t>Have additional models for rapid transients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E68FD-5B30-4149-834A-D9EA58C20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13E7C1D5-AAE8-B044-8942-5FCA92ADB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7600" y="2606219"/>
            <a:ext cx="1742375" cy="223109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F103494B-D28F-5944-B925-73B8BF390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0613" y="4317633"/>
            <a:ext cx="2085809" cy="40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70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A0893-1B93-C044-8C1F-594FD0B80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FRAPCON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27D0-E652-5A47-832F-B7DD05008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DBA099-65AA-5C4C-916F-0AA1439B8794}"/>
              </a:ext>
            </a:extLst>
          </p:cNvPr>
          <p:cNvGrpSpPr/>
          <p:nvPr/>
        </p:nvGrpSpPr>
        <p:grpSpPr>
          <a:xfrm>
            <a:off x="1759403" y="1825643"/>
            <a:ext cx="8673194" cy="4713270"/>
            <a:chOff x="166914" y="1881935"/>
            <a:chExt cx="8673194" cy="4713270"/>
          </a:xfrm>
        </p:grpSpPr>
        <p:sp>
          <p:nvSpPr>
            <p:cNvPr id="6" name="Pentagon 5">
              <a:extLst>
                <a:ext uri="{FF2B5EF4-FFF2-40B4-BE49-F238E27FC236}">
                  <a16:creationId xmlns:a16="http://schemas.microsoft.com/office/drawing/2014/main" id="{28A4253E-F173-AF47-8A45-250EF90F22AC}"/>
                </a:ext>
              </a:extLst>
            </p:cNvPr>
            <p:cNvSpPr/>
            <p:nvPr/>
          </p:nvSpPr>
          <p:spPr>
            <a:xfrm rot="16200000">
              <a:off x="-1722665" y="3771515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Computational cost</a:t>
              </a:r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690B6B56-DC7A-4D43-BA65-F0904C525BA9}"/>
                </a:ext>
              </a:extLst>
            </p:cNvPr>
            <p:cNvSpPr/>
            <p:nvPr/>
          </p:nvSpPr>
          <p:spPr>
            <a:xfrm rot="16200000">
              <a:off x="6369957" y="3771514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Accuracy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CD92476-7A6E-014B-9EAF-8AB58C552DB2}"/>
                </a:ext>
              </a:extLst>
            </p:cNvPr>
            <p:cNvGrpSpPr/>
            <p:nvPr/>
          </p:nvGrpSpPr>
          <p:grpSpPr>
            <a:xfrm>
              <a:off x="662592" y="1881935"/>
              <a:ext cx="7596943" cy="1175798"/>
              <a:chOff x="662592" y="1881935"/>
              <a:chExt cx="7596943" cy="1175798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759D7FDC-67F2-0342-81DA-856D55ACD8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alphaModFix amt="56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2592" y="1881935"/>
                <a:ext cx="7426552" cy="11757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536B09-A6F1-764F-BDF4-2CB568A07FE7}"/>
                  </a:ext>
                </a:extLst>
              </p:cNvPr>
              <p:cNvSpPr txBox="1"/>
              <p:nvPr/>
            </p:nvSpPr>
            <p:spPr>
              <a:xfrm>
                <a:off x="747487" y="2263761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Transient, full 3D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39FD278-2902-1A48-8CD0-F16C1DE76BAD}"/>
                </a:ext>
              </a:extLst>
            </p:cNvPr>
            <p:cNvGrpSpPr/>
            <p:nvPr/>
          </p:nvGrpSpPr>
          <p:grpSpPr>
            <a:xfrm>
              <a:off x="747486" y="3138120"/>
              <a:ext cx="7512048" cy="526414"/>
              <a:chOff x="747486" y="3138120"/>
              <a:chExt cx="7512048" cy="526414"/>
            </a:xfrm>
          </p:grpSpPr>
          <p:pic>
            <p:nvPicPr>
              <p:cNvPr id="17" name="Picture 16" descr="2D_asisymmetric_discrete_pellet.png">
                <a:extLst>
                  <a:ext uri="{FF2B5EF4-FFF2-40B4-BE49-F238E27FC236}">
                    <a16:creationId xmlns:a16="http://schemas.microsoft.com/office/drawing/2014/main" id="{AD1C1FA4-827C-2B4D-AC83-B89474B713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4578" y="3138120"/>
                <a:ext cx="7420806" cy="42705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8A3E1B-E4EE-4A46-8DB7-9FA93BA9319C}"/>
                  </a:ext>
                </a:extLst>
              </p:cNvPr>
              <p:cNvSpPr txBox="1"/>
              <p:nvPr/>
            </p:nvSpPr>
            <p:spPr>
              <a:xfrm>
                <a:off x="747486" y="3202869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Transient, 2D axisymmetric with discrete pellets 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3CF022D-4513-A24A-9E89-66DF8963B793}"/>
                </a:ext>
              </a:extLst>
            </p:cNvPr>
            <p:cNvGrpSpPr/>
            <p:nvPr/>
          </p:nvGrpSpPr>
          <p:grpSpPr>
            <a:xfrm>
              <a:off x="747486" y="3956978"/>
              <a:ext cx="7512048" cy="513101"/>
              <a:chOff x="747486" y="3956978"/>
              <a:chExt cx="7512048" cy="513101"/>
            </a:xfrm>
          </p:grpSpPr>
          <p:pic>
            <p:nvPicPr>
              <p:cNvPr id="15" name="Picture 14" descr="2D_asisymmetric_smeared_pellet.png">
                <a:extLst>
                  <a:ext uri="{FF2B5EF4-FFF2-40B4-BE49-F238E27FC236}">
                    <a16:creationId xmlns:a16="http://schemas.microsoft.com/office/drawing/2014/main" id="{4B9ACC63-5B67-6149-8BAD-01A22330B1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6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4578" y="3956978"/>
                <a:ext cx="7320636" cy="41745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6F162D9-521F-3246-A8C2-7EF8E98835D8}"/>
                  </a:ext>
                </a:extLst>
              </p:cNvPr>
              <p:cNvSpPr txBox="1"/>
              <p:nvPr/>
            </p:nvSpPr>
            <p:spPr>
              <a:xfrm>
                <a:off x="747486" y="4008414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Transient, 2D axisymmetric with smeared pellets 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D054DA-1189-734D-99E0-667A19260282}"/>
                </a:ext>
              </a:extLst>
            </p:cNvPr>
            <p:cNvSpPr txBox="1"/>
            <p:nvPr/>
          </p:nvSpPr>
          <p:spPr>
            <a:xfrm>
              <a:off x="747487" y="4554732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Transient, multiple 1D slices (1.5D)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2B518E-6AE5-A241-86B6-EAC58100562F}"/>
                </a:ext>
              </a:extLst>
            </p:cNvPr>
            <p:cNvSpPr txBox="1"/>
            <p:nvPr/>
          </p:nvSpPr>
          <p:spPr>
            <a:xfrm>
              <a:off x="747487" y="5544875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Transient, 1D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87BD8A-31C7-DE45-9822-D79C08222A5C}"/>
                </a:ext>
              </a:extLst>
            </p:cNvPr>
            <p:cNvSpPr txBox="1"/>
            <p:nvPr/>
          </p:nvSpPr>
          <p:spPr>
            <a:xfrm>
              <a:off x="747486" y="6133540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Steady state, 1D (analytical)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9F14F0-5409-D746-AB54-F216F85447F6}"/>
                </a:ext>
              </a:extLst>
            </p:cNvPr>
            <p:cNvSpPr txBox="1"/>
            <p:nvPr/>
          </p:nvSpPr>
          <p:spPr>
            <a:xfrm>
              <a:off x="747487" y="509767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Steady, multiple 1D slices (1.5 D)</a:t>
              </a: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125612D-1830-4741-BBFE-0405835196F9}"/>
              </a:ext>
            </a:extLst>
          </p:cNvPr>
          <p:cNvSpPr/>
          <p:nvPr/>
        </p:nvSpPr>
        <p:spPr>
          <a:xfrm>
            <a:off x="3946967" y="5041382"/>
            <a:ext cx="4259484" cy="447201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8430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99846-DCB7-494E-852E-C122BF1D5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FRAPCON Flow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49604-9BE2-E147-A321-33C42E453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104993" cy="3965670"/>
          </a:xfrm>
        </p:spPr>
        <p:txBody>
          <a:bodyPr/>
          <a:lstStyle/>
          <a:p>
            <a:r>
              <a:rPr lang="en-US" sz="2200" dirty="0"/>
              <a:t>FRAPCON is the NRC’s steady-state fuel performance code</a:t>
            </a:r>
          </a:p>
          <a:p>
            <a:r>
              <a:rPr lang="en-US" sz="2200" dirty="0"/>
              <a:t>FRAPCON has the ability to accurately calculate the high-burnup response of light-water reactor fuel rods</a:t>
            </a:r>
          </a:p>
          <a:p>
            <a:r>
              <a:rPr lang="en-US" sz="2200" dirty="0"/>
              <a:t>FRAPCON iterates to determine fuel rod temperatures, fuel and cladding deformation</a:t>
            </a:r>
          </a:p>
          <a:p>
            <a:r>
              <a:rPr lang="en-US" sz="2200" dirty="0"/>
              <a:t>This converged data is iterated to produce gas release, void volumes and plenum pressure </a:t>
            </a:r>
          </a:p>
          <a:p>
            <a:r>
              <a:rPr lang="en-US" sz="2200" dirty="0"/>
              <a:t>Then marches forward in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ECCA7D-531C-A14D-B4A1-3B1A1A84A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890F20-0F1F-9B46-964B-70F7D015BC9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6451" y="563809"/>
            <a:ext cx="3066468" cy="597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08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A0893-1B93-C044-8C1F-594FD0B80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FRAPTRAN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27D0-E652-5A47-832F-B7DD05008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DBA099-65AA-5C4C-916F-0AA1439B8794}"/>
              </a:ext>
            </a:extLst>
          </p:cNvPr>
          <p:cNvGrpSpPr/>
          <p:nvPr/>
        </p:nvGrpSpPr>
        <p:grpSpPr>
          <a:xfrm>
            <a:off x="1759403" y="1825643"/>
            <a:ext cx="8673194" cy="4713270"/>
            <a:chOff x="166914" y="1881935"/>
            <a:chExt cx="8673194" cy="4713270"/>
          </a:xfrm>
        </p:grpSpPr>
        <p:sp>
          <p:nvSpPr>
            <p:cNvPr id="6" name="Pentagon 5">
              <a:extLst>
                <a:ext uri="{FF2B5EF4-FFF2-40B4-BE49-F238E27FC236}">
                  <a16:creationId xmlns:a16="http://schemas.microsoft.com/office/drawing/2014/main" id="{28A4253E-F173-AF47-8A45-250EF90F22AC}"/>
                </a:ext>
              </a:extLst>
            </p:cNvPr>
            <p:cNvSpPr/>
            <p:nvPr/>
          </p:nvSpPr>
          <p:spPr>
            <a:xfrm rot="16200000">
              <a:off x="-1722665" y="3771515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Computational cost</a:t>
              </a:r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690B6B56-DC7A-4D43-BA65-F0904C525BA9}"/>
                </a:ext>
              </a:extLst>
            </p:cNvPr>
            <p:cNvSpPr/>
            <p:nvPr/>
          </p:nvSpPr>
          <p:spPr>
            <a:xfrm rot="16200000">
              <a:off x="6369957" y="3771514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Accuracy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CD92476-7A6E-014B-9EAF-8AB58C552DB2}"/>
                </a:ext>
              </a:extLst>
            </p:cNvPr>
            <p:cNvGrpSpPr/>
            <p:nvPr/>
          </p:nvGrpSpPr>
          <p:grpSpPr>
            <a:xfrm>
              <a:off x="662592" y="1881935"/>
              <a:ext cx="7596943" cy="1175798"/>
              <a:chOff x="662592" y="1881935"/>
              <a:chExt cx="7596943" cy="1175798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759D7FDC-67F2-0342-81DA-856D55ACD8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alphaModFix amt="56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2592" y="1881935"/>
                <a:ext cx="7426552" cy="11757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536B09-A6F1-764F-BDF4-2CB568A07FE7}"/>
                  </a:ext>
                </a:extLst>
              </p:cNvPr>
              <p:cNvSpPr txBox="1"/>
              <p:nvPr/>
            </p:nvSpPr>
            <p:spPr>
              <a:xfrm>
                <a:off x="747487" y="2263761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Transient, full 3D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39FD278-2902-1A48-8CD0-F16C1DE76BAD}"/>
                </a:ext>
              </a:extLst>
            </p:cNvPr>
            <p:cNvGrpSpPr/>
            <p:nvPr/>
          </p:nvGrpSpPr>
          <p:grpSpPr>
            <a:xfrm>
              <a:off x="747486" y="3138120"/>
              <a:ext cx="7512048" cy="526414"/>
              <a:chOff x="747486" y="3138120"/>
              <a:chExt cx="7512048" cy="526414"/>
            </a:xfrm>
          </p:grpSpPr>
          <p:pic>
            <p:nvPicPr>
              <p:cNvPr id="17" name="Picture 16" descr="2D_asisymmetric_discrete_pellet.png">
                <a:extLst>
                  <a:ext uri="{FF2B5EF4-FFF2-40B4-BE49-F238E27FC236}">
                    <a16:creationId xmlns:a16="http://schemas.microsoft.com/office/drawing/2014/main" id="{AD1C1FA4-827C-2B4D-AC83-B89474B713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4578" y="3138120"/>
                <a:ext cx="7420806" cy="42705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8A3E1B-E4EE-4A46-8DB7-9FA93BA9319C}"/>
                  </a:ext>
                </a:extLst>
              </p:cNvPr>
              <p:cNvSpPr txBox="1"/>
              <p:nvPr/>
            </p:nvSpPr>
            <p:spPr>
              <a:xfrm>
                <a:off x="747486" y="3202869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Transient, 2D axisymmetric with discrete pellets 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3CF022D-4513-A24A-9E89-66DF8963B793}"/>
                </a:ext>
              </a:extLst>
            </p:cNvPr>
            <p:cNvGrpSpPr/>
            <p:nvPr/>
          </p:nvGrpSpPr>
          <p:grpSpPr>
            <a:xfrm>
              <a:off x="747486" y="3956978"/>
              <a:ext cx="7512048" cy="513101"/>
              <a:chOff x="747486" y="3956978"/>
              <a:chExt cx="7512048" cy="513101"/>
            </a:xfrm>
          </p:grpSpPr>
          <p:pic>
            <p:nvPicPr>
              <p:cNvPr id="15" name="Picture 14" descr="2D_asisymmetric_smeared_pellet.png">
                <a:extLst>
                  <a:ext uri="{FF2B5EF4-FFF2-40B4-BE49-F238E27FC236}">
                    <a16:creationId xmlns:a16="http://schemas.microsoft.com/office/drawing/2014/main" id="{4B9ACC63-5B67-6149-8BAD-01A22330B1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6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4578" y="3956978"/>
                <a:ext cx="7320636" cy="41745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6F162D9-521F-3246-A8C2-7EF8E98835D8}"/>
                  </a:ext>
                </a:extLst>
              </p:cNvPr>
              <p:cNvSpPr txBox="1"/>
              <p:nvPr/>
            </p:nvSpPr>
            <p:spPr>
              <a:xfrm>
                <a:off x="747486" y="4008414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Transient, 2D axisymmetric with smeared pellets 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D054DA-1189-734D-99E0-667A19260282}"/>
                </a:ext>
              </a:extLst>
            </p:cNvPr>
            <p:cNvSpPr txBox="1"/>
            <p:nvPr/>
          </p:nvSpPr>
          <p:spPr>
            <a:xfrm>
              <a:off x="747487" y="4554732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Transient, multiple 1D slices (1.5D)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2B518E-6AE5-A241-86B6-EAC58100562F}"/>
                </a:ext>
              </a:extLst>
            </p:cNvPr>
            <p:cNvSpPr txBox="1"/>
            <p:nvPr/>
          </p:nvSpPr>
          <p:spPr>
            <a:xfrm>
              <a:off x="747487" y="5544875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Transient, 1D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87BD8A-31C7-DE45-9822-D79C08222A5C}"/>
                </a:ext>
              </a:extLst>
            </p:cNvPr>
            <p:cNvSpPr txBox="1"/>
            <p:nvPr/>
          </p:nvSpPr>
          <p:spPr>
            <a:xfrm>
              <a:off x="747486" y="6133540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Steady state, 1D (analytical)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9F14F0-5409-D746-AB54-F216F85447F6}"/>
                </a:ext>
              </a:extLst>
            </p:cNvPr>
            <p:cNvSpPr txBox="1"/>
            <p:nvPr/>
          </p:nvSpPr>
          <p:spPr>
            <a:xfrm>
              <a:off x="747487" y="509767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Steady, multiple 1D slices (1.5 D)</a:t>
              </a: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125612D-1830-4741-BBFE-0405835196F9}"/>
              </a:ext>
            </a:extLst>
          </p:cNvPr>
          <p:cNvSpPr/>
          <p:nvPr/>
        </p:nvSpPr>
        <p:spPr>
          <a:xfrm>
            <a:off x="3838614" y="4530681"/>
            <a:ext cx="4553031" cy="457307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7073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E1B94-643A-A347-B3CB-187AD346B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FALCON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9F2354-7F63-8B46-BB5D-299A41CE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0C8D38A-8FD5-D840-8DFA-0802DEDB4AA9}"/>
              </a:ext>
            </a:extLst>
          </p:cNvPr>
          <p:cNvGrpSpPr/>
          <p:nvPr/>
        </p:nvGrpSpPr>
        <p:grpSpPr>
          <a:xfrm>
            <a:off x="1759403" y="1825643"/>
            <a:ext cx="8673194" cy="4713270"/>
            <a:chOff x="166914" y="1881935"/>
            <a:chExt cx="8673194" cy="4713270"/>
          </a:xfrm>
        </p:grpSpPr>
        <p:sp>
          <p:nvSpPr>
            <p:cNvPr id="6" name="Pentagon 5">
              <a:extLst>
                <a:ext uri="{FF2B5EF4-FFF2-40B4-BE49-F238E27FC236}">
                  <a16:creationId xmlns:a16="http://schemas.microsoft.com/office/drawing/2014/main" id="{C10F6480-DE4B-E841-B0CA-BB37B1649BA1}"/>
                </a:ext>
              </a:extLst>
            </p:cNvPr>
            <p:cNvSpPr/>
            <p:nvPr/>
          </p:nvSpPr>
          <p:spPr>
            <a:xfrm rot="16200000">
              <a:off x="-1722665" y="3771515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Computational cost</a:t>
              </a:r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58A5FBB9-195A-DB46-BC18-494EA1BD62B6}"/>
                </a:ext>
              </a:extLst>
            </p:cNvPr>
            <p:cNvSpPr/>
            <p:nvPr/>
          </p:nvSpPr>
          <p:spPr>
            <a:xfrm rot="16200000">
              <a:off x="6369957" y="3771514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Accuracy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5252847-6D1F-E741-A304-41CE322F8154}"/>
                </a:ext>
              </a:extLst>
            </p:cNvPr>
            <p:cNvGrpSpPr/>
            <p:nvPr/>
          </p:nvGrpSpPr>
          <p:grpSpPr>
            <a:xfrm>
              <a:off x="662592" y="1881935"/>
              <a:ext cx="7596943" cy="1175798"/>
              <a:chOff x="662592" y="1881935"/>
              <a:chExt cx="7596943" cy="1175798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9454926F-07F8-3E40-9C99-72AA52535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alphaModFix amt="56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2592" y="1881935"/>
                <a:ext cx="7426552" cy="11757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507628E-F36C-B94B-854C-3771760A4281}"/>
                  </a:ext>
                </a:extLst>
              </p:cNvPr>
              <p:cNvSpPr txBox="1"/>
              <p:nvPr/>
            </p:nvSpPr>
            <p:spPr>
              <a:xfrm>
                <a:off x="747487" y="2263761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Transient, full 3D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222DBA1-1059-6141-8F1F-63277B66E493}"/>
                </a:ext>
              </a:extLst>
            </p:cNvPr>
            <p:cNvGrpSpPr/>
            <p:nvPr/>
          </p:nvGrpSpPr>
          <p:grpSpPr>
            <a:xfrm>
              <a:off x="747486" y="3138120"/>
              <a:ext cx="7512048" cy="526414"/>
              <a:chOff x="747486" y="3138120"/>
              <a:chExt cx="7512048" cy="526414"/>
            </a:xfrm>
          </p:grpSpPr>
          <p:pic>
            <p:nvPicPr>
              <p:cNvPr id="17" name="Picture 16" descr="2D_asisymmetric_discrete_pellet.png">
                <a:extLst>
                  <a:ext uri="{FF2B5EF4-FFF2-40B4-BE49-F238E27FC236}">
                    <a16:creationId xmlns:a16="http://schemas.microsoft.com/office/drawing/2014/main" id="{F6170E0D-C363-4F4B-BDE1-8C4BF835A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4578" y="3138120"/>
                <a:ext cx="7420806" cy="42705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79E515C-10E6-6243-9BC8-41A1AFE3F43F}"/>
                  </a:ext>
                </a:extLst>
              </p:cNvPr>
              <p:cNvSpPr txBox="1"/>
              <p:nvPr/>
            </p:nvSpPr>
            <p:spPr>
              <a:xfrm>
                <a:off x="747486" y="3202869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Transient, 2D axisymmetric with discrete pellets 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3F5F4E0-0036-FF47-B67E-E126827DAEE3}"/>
                </a:ext>
              </a:extLst>
            </p:cNvPr>
            <p:cNvGrpSpPr/>
            <p:nvPr/>
          </p:nvGrpSpPr>
          <p:grpSpPr>
            <a:xfrm>
              <a:off x="747486" y="3956978"/>
              <a:ext cx="7512048" cy="513101"/>
              <a:chOff x="747486" y="3956978"/>
              <a:chExt cx="7512048" cy="513101"/>
            </a:xfrm>
          </p:grpSpPr>
          <p:pic>
            <p:nvPicPr>
              <p:cNvPr id="15" name="Picture 14" descr="2D_asisymmetric_smeared_pellet.png">
                <a:extLst>
                  <a:ext uri="{FF2B5EF4-FFF2-40B4-BE49-F238E27FC236}">
                    <a16:creationId xmlns:a16="http://schemas.microsoft.com/office/drawing/2014/main" id="{54FEAAF7-80C7-DB4C-994F-08E839755E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6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4578" y="3956978"/>
                <a:ext cx="7320636" cy="41745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C41D74D-8269-8749-9854-9BEB5E1B16F0}"/>
                  </a:ext>
                </a:extLst>
              </p:cNvPr>
              <p:cNvSpPr txBox="1"/>
              <p:nvPr/>
            </p:nvSpPr>
            <p:spPr>
              <a:xfrm>
                <a:off x="747486" y="4008414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Transient, 2D axisymmetric with smeared pellets 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1A737C-4AF1-244C-BB16-B89137AEC5B4}"/>
                </a:ext>
              </a:extLst>
            </p:cNvPr>
            <p:cNvSpPr txBox="1"/>
            <p:nvPr/>
          </p:nvSpPr>
          <p:spPr>
            <a:xfrm>
              <a:off x="747487" y="4554732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Transient, multiple 1D slices (1.5D)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DE87A8-EEC7-454B-B2D2-3E13BD5C7B60}"/>
                </a:ext>
              </a:extLst>
            </p:cNvPr>
            <p:cNvSpPr txBox="1"/>
            <p:nvPr/>
          </p:nvSpPr>
          <p:spPr>
            <a:xfrm>
              <a:off x="747487" y="5544875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Transient, 1D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474E86-5845-3F42-BD70-DDA941020EB8}"/>
                </a:ext>
              </a:extLst>
            </p:cNvPr>
            <p:cNvSpPr txBox="1"/>
            <p:nvPr/>
          </p:nvSpPr>
          <p:spPr>
            <a:xfrm>
              <a:off x="747486" y="6133540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Steady state, 1D (analytical)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8A840F2-AB10-CA47-8A9B-5AEC9536A6B6}"/>
                </a:ext>
              </a:extLst>
            </p:cNvPr>
            <p:cNvSpPr txBox="1"/>
            <p:nvPr/>
          </p:nvSpPr>
          <p:spPr>
            <a:xfrm>
              <a:off x="747487" y="509767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Steady, multiple 1D slices (1.5 D)</a:t>
              </a: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3CF3847-92E6-7A45-9474-AA2A5CC51427}"/>
              </a:ext>
            </a:extLst>
          </p:cNvPr>
          <p:cNvSpPr/>
          <p:nvPr/>
        </p:nvSpPr>
        <p:spPr>
          <a:xfrm>
            <a:off x="2918157" y="3964883"/>
            <a:ext cx="6306866" cy="43419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0477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0C256-EB2A-C14B-A222-F6C50B458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706DE-6403-174A-8AA8-3A13BE2B4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31980" cy="3965670"/>
          </a:xfrm>
        </p:spPr>
        <p:txBody>
          <a:bodyPr/>
          <a:lstStyle/>
          <a:p>
            <a:r>
              <a:rPr lang="en-US" dirty="0"/>
              <a:t>FALCON is a 2D fuel performance code developed by EPRI</a:t>
            </a:r>
          </a:p>
          <a:p>
            <a:r>
              <a:rPr lang="en-US" dirty="0"/>
              <a:t>Development of FALCON started in 1996</a:t>
            </a:r>
          </a:p>
          <a:p>
            <a:r>
              <a:rPr lang="en-US" dirty="0"/>
              <a:t>The beta version was released in 2003</a:t>
            </a:r>
          </a:p>
          <a:p>
            <a:r>
              <a:rPr lang="en-US" dirty="0"/>
              <a:t>It was developed by ANATECH for EPRI</a:t>
            </a:r>
          </a:p>
          <a:p>
            <a:r>
              <a:rPr lang="en-US" dirty="0"/>
              <a:t>FALCON is proprietary, owned by EPRI</a:t>
            </a:r>
          </a:p>
          <a:p>
            <a:r>
              <a:rPr lang="en-US" dirty="0"/>
              <a:t>It is no longer under active development in the 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10608-D599-0E4C-BB16-2CC2CC259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01A009-DD0A-9A4B-BEE2-9D88DE6A3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673" y="2160495"/>
            <a:ext cx="4557204" cy="331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89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410CE-551C-6941-B9F4-DE9E969A2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FALCON is a 2D transient and steady state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CBF28-CE6C-2748-8F52-C9732DB55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8AED30-1247-A546-8CC3-2E175DB97695}"/>
              </a:ext>
            </a:extLst>
          </p:cNvPr>
          <p:cNvGrpSpPr/>
          <p:nvPr/>
        </p:nvGrpSpPr>
        <p:grpSpPr>
          <a:xfrm>
            <a:off x="2262245" y="2232161"/>
            <a:ext cx="7667510" cy="4124190"/>
            <a:chOff x="669114" y="1843594"/>
            <a:chExt cx="7667510" cy="4124190"/>
          </a:xfrm>
        </p:grpSpPr>
        <p:pic>
          <p:nvPicPr>
            <p:cNvPr id="6" name="Picture 7" descr="temp_3Dslice.png">
              <a:extLst>
                <a:ext uri="{FF2B5EF4-FFF2-40B4-BE49-F238E27FC236}">
                  <a16:creationId xmlns:a16="http://schemas.microsoft.com/office/drawing/2014/main" id="{7E8B547C-3113-FF44-BC1E-D0EC7C5F6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alphaModFix amt="4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7863" y="2261120"/>
              <a:ext cx="1621446" cy="3237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>
                      <a:alpha val="49001"/>
                    </a:srgbClr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0191B34-AD1F-3D42-B0D3-40FBB649F78B}"/>
                </a:ext>
              </a:extLst>
            </p:cNvPr>
            <p:cNvSpPr/>
            <p:nvPr/>
          </p:nvSpPr>
          <p:spPr>
            <a:xfrm>
              <a:off x="5441678" y="2699291"/>
              <a:ext cx="2894946" cy="2196476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Gap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Pressure is calculated using equation of state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Simplified contact model is used for gap closure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Gap heat transfer model is used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D20E672-ADB9-CD4F-8E4C-E98B29BCF2D8}"/>
                </a:ext>
              </a:extLst>
            </p:cNvPr>
            <p:cNvGrpSpPr/>
            <p:nvPr/>
          </p:nvGrpSpPr>
          <p:grpSpPr>
            <a:xfrm>
              <a:off x="673013" y="1843594"/>
              <a:ext cx="2894946" cy="1918704"/>
              <a:chOff x="673013" y="1843594"/>
              <a:chExt cx="2894946" cy="1918704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DE7CB8C5-209B-B044-8BC2-29EA5AC699D0}"/>
                  </a:ext>
                </a:extLst>
              </p:cNvPr>
              <p:cNvSpPr/>
              <p:nvPr/>
            </p:nvSpPr>
            <p:spPr>
              <a:xfrm>
                <a:off x="673013" y="1843594"/>
                <a:ext cx="2894946" cy="1918704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Fuel</a:t>
                </a:r>
              </a:p>
            </p:txBody>
          </p:sp>
          <p:pic>
            <p:nvPicPr>
              <p:cNvPr id="19" name="Picture 18" descr="latex-image-1.pdf">
                <a:extLst>
                  <a:ext uri="{FF2B5EF4-FFF2-40B4-BE49-F238E27FC236}">
                    <a16:creationId xmlns:a16="http://schemas.microsoft.com/office/drawing/2014/main" id="{A8284969-F469-5E49-9D68-490746099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25639" y="2242466"/>
                <a:ext cx="2289040" cy="449251"/>
              </a:xfrm>
              <a:prstGeom prst="rect">
                <a:avLst/>
              </a:prstGeom>
            </p:spPr>
          </p:pic>
          <p:pic>
            <p:nvPicPr>
              <p:cNvPr id="20" name="Picture 19" descr="latex-image-1.pdf">
                <a:extLst>
                  <a:ext uri="{FF2B5EF4-FFF2-40B4-BE49-F238E27FC236}">
                    <a16:creationId xmlns:a16="http://schemas.microsoft.com/office/drawing/2014/main" id="{E2D1797B-9F74-D142-9592-7690282430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60390" y="3068007"/>
                <a:ext cx="873289" cy="172502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94AC47-157D-A944-AD81-91BABD9ACC4A}"/>
                  </a:ext>
                </a:extLst>
              </p:cNvPr>
              <p:cNvSpPr txBox="1"/>
              <p:nvPr/>
            </p:nvSpPr>
            <p:spPr>
              <a:xfrm>
                <a:off x="925639" y="267198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Solved with FEM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8EA21C4-07DB-524D-92FB-FC86C2CEF703}"/>
                  </a:ext>
                </a:extLst>
              </p:cNvPr>
              <p:cNvSpPr txBox="1"/>
              <p:nvPr/>
            </p:nvSpPr>
            <p:spPr>
              <a:xfrm>
                <a:off x="925639" y="319176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Solved with FEM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F0915F3-79F2-FC44-9DE8-A9C76C06B222}"/>
                </a:ext>
              </a:extLst>
            </p:cNvPr>
            <p:cNvGrpSpPr/>
            <p:nvPr/>
          </p:nvGrpSpPr>
          <p:grpSpPr>
            <a:xfrm>
              <a:off x="669114" y="4144674"/>
              <a:ext cx="2894946" cy="1823110"/>
              <a:chOff x="669114" y="4144674"/>
              <a:chExt cx="2894946" cy="1823110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4815DC3-B000-F646-B344-7B37CE7CF6FD}"/>
                  </a:ext>
                </a:extLst>
              </p:cNvPr>
              <p:cNvSpPr/>
              <p:nvPr/>
            </p:nvSpPr>
            <p:spPr>
              <a:xfrm>
                <a:off x="669114" y="4144674"/>
                <a:ext cx="2894946" cy="1823110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Cladding</a:t>
                </a:r>
              </a:p>
            </p:txBody>
          </p:sp>
          <p:pic>
            <p:nvPicPr>
              <p:cNvPr id="14" name="Picture 13" descr="latex-image-1.pdf">
                <a:extLst>
                  <a:ext uri="{FF2B5EF4-FFF2-40B4-BE49-F238E27FC236}">
                    <a16:creationId xmlns:a16="http://schemas.microsoft.com/office/drawing/2014/main" id="{10B370E1-2074-9F43-9F69-06AA066AE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60390" y="5364057"/>
                <a:ext cx="873289" cy="172502"/>
              </a:xfrm>
              <a:prstGeom prst="rect">
                <a:avLst/>
              </a:prstGeom>
            </p:spPr>
          </p:pic>
          <p:pic>
            <p:nvPicPr>
              <p:cNvPr id="15" name="Picture 14" descr="latex-image-1.pdf">
                <a:extLst>
                  <a:ext uri="{FF2B5EF4-FFF2-40B4-BE49-F238E27FC236}">
                    <a16:creationId xmlns:a16="http://schemas.microsoft.com/office/drawing/2014/main" id="{C40E5DE4-2BF9-B740-AE62-D6E868CC09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25639" y="4576252"/>
                <a:ext cx="2289040" cy="449251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010A779-B3A5-594A-9734-C267E73CC438}"/>
                  </a:ext>
                </a:extLst>
              </p:cNvPr>
              <p:cNvSpPr txBox="1"/>
              <p:nvPr/>
            </p:nvSpPr>
            <p:spPr>
              <a:xfrm>
                <a:off x="883935" y="5025503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Solved with FEM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6E1941-991B-9A4C-BC8E-8AAEA7945471}"/>
                  </a:ext>
                </a:extLst>
              </p:cNvPr>
              <p:cNvSpPr txBox="1"/>
              <p:nvPr/>
            </p:nvSpPr>
            <p:spPr>
              <a:xfrm>
                <a:off x="925639" y="5536559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Solved with FEM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C06D102-8D95-EC4B-8212-3E2ACC31BDED}"/>
                </a:ext>
              </a:extLst>
            </p:cNvPr>
            <p:cNvSpPr/>
            <p:nvPr/>
          </p:nvSpPr>
          <p:spPr>
            <a:xfrm>
              <a:off x="4499456" y="2671982"/>
              <a:ext cx="587182" cy="2826841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tint val="50000"/>
                    <a:satMod val="300000"/>
                    <a:alpha val="80000"/>
                  </a:schemeClr>
                </a:gs>
                <a:gs pos="35000">
                  <a:schemeClr val="dk1">
                    <a:tint val="37000"/>
                    <a:satMod val="300000"/>
                    <a:alpha val="80000"/>
                  </a:schemeClr>
                </a:gs>
                <a:gs pos="100000">
                  <a:schemeClr val="dk1">
                    <a:tint val="15000"/>
                    <a:satMod val="350000"/>
                    <a:alpha val="8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715C84-C10F-7E4F-B32B-D2692106E634}"/>
                </a:ext>
              </a:extLst>
            </p:cNvPr>
            <p:cNvSpPr/>
            <p:nvPr/>
          </p:nvSpPr>
          <p:spPr>
            <a:xfrm>
              <a:off x="5127603" y="2261120"/>
              <a:ext cx="102416" cy="323770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46BF8A8-08B1-EB40-B41C-0A0DEA414679}"/>
                </a:ext>
              </a:extLst>
            </p:cNvPr>
            <p:cNvCxnSpPr/>
            <p:nvPr/>
          </p:nvCxnSpPr>
          <p:spPr>
            <a:xfrm>
              <a:off x="4495414" y="2261120"/>
              <a:ext cx="10870" cy="3237703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5285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NUMERICAL THERMO-Mechanics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A6BD0F-ABBC-C14D-BC96-77BE126A74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8445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33F94-83BC-FD4A-9556-C6DD19C91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FALCON can predict the fuel performance in axisymmetric RZ space or in </a:t>
            </a:r>
            <a:r>
              <a:rPr lang="en-US" dirty="0" err="1"/>
              <a:t>Rθ</a:t>
            </a:r>
            <a:r>
              <a:rPr lang="en-US" dirty="0"/>
              <a:t>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6BDE7-1D0C-E44E-BEA5-E621E71CD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A91E16-B877-2E4D-A525-378C60AA46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8805" y="2027804"/>
            <a:ext cx="6541792" cy="4634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75C0C1-F936-4547-92A1-C024A23710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4548" y="1968501"/>
            <a:ext cx="2088861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76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BISON</a:t>
            </a:r>
          </a:p>
        </p:txBody>
      </p:sp>
      <p:sp>
        <p:nvSpPr>
          <p:cNvPr id="4" name="Pentagon 3"/>
          <p:cNvSpPr/>
          <p:nvPr/>
        </p:nvSpPr>
        <p:spPr>
          <a:xfrm rot="16200000">
            <a:off x="-198665" y="3771515"/>
            <a:ext cx="4359729" cy="580572"/>
          </a:xfrm>
          <a:prstGeom prst="homePlate">
            <a:avLst/>
          </a:prstGeom>
          <a:gradFill>
            <a:lin ang="0" scaled="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Computational cost</a:t>
            </a:r>
          </a:p>
        </p:txBody>
      </p:sp>
      <p:sp>
        <p:nvSpPr>
          <p:cNvPr id="5" name="Pentagon 4"/>
          <p:cNvSpPr/>
          <p:nvPr/>
        </p:nvSpPr>
        <p:spPr>
          <a:xfrm rot="16200000">
            <a:off x="7893958" y="3771514"/>
            <a:ext cx="4359729" cy="580572"/>
          </a:xfrm>
          <a:prstGeom prst="homePlate">
            <a:avLst/>
          </a:prstGeom>
          <a:gradFill>
            <a:lin ang="0" scaled="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Accuracy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186593" y="1881935"/>
            <a:ext cx="7596943" cy="1175798"/>
            <a:chOff x="662592" y="1881935"/>
            <a:chExt cx="7596943" cy="117579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screen">
              <a:alphaModFix amt="5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2592" y="1881935"/>
              <a:ext cx="7426552" cy="117579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/>
            <p:cNvSpPr txBox="1"/>
            <p:nvPr/>
          </p:nvSpPr>
          <p:spPr>
            <a:xfrm>
              <a:off x="747487" y="2263761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Transient, full 3D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271486" y="3138120"/>
            <a:ext cx="7512048" cy="526414"/>
            <a:chOff x="747486" y="3138120"/>
            <a:chExt cx="7512048" cy="526414"/>
          </a:xfrm>
        </p:grpSpPr>
        <p:pic>
          <p:nvPicPr>
            <p:cNvPr id="13" name="Picture 12" descr="2D_asisymmetric_discrete_pellet.png"/>
            <p:cNvPicPr>
              <a:picLocks noChangeAspect="1"/>
            </p:cNvPicPr>
            <p:nvPr/>
          </p:nvPicPr>
          <p:blipFill>
            <a:blip r:embed="rId3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4578" y="3138120"/>
              <a:ext cx="7420806" cy="42705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47486" y="3202869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Transient, 2D axisymmetric with discrete pellets 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71486" y="3956979"/>
            <a:ext cx="7512048" cy="513101"/>
            <a:chOff x="747486" y="3956978"/>
            <a:chExt cx="7512048" cy="513101"/>
          </a:xfrm>
        </p:grpSpPr>
        <p:pic>
          <p:nvPicPr>
            <p:cNvPr id="14" name="Picture 13" descr="2D_asisymmetric_smeared_pellet.png"/>
            <p:cNvPicPr>
              <a:picLocks noChangeAspect="1"/>
            </p:cNvPicPr>
            <p:nvPr/>
          </p:nvPicPr>
          <p:blipFill>
            <a:blip r:embed="rId4" cstate="screen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4578" y="3956978"/>
              <a:ext cx="7320636" cy="41745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47486" y="400841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Transient, 2D axisymmetric with smeared pellets 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271487" y="4554733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Transient, multiple 1D slices (1.5D)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71487" y="5544876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Transient, 1D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271486" y="6133541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Steady state, 1D (analytical)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71487" y="5097675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Steady, multiple 1D slices (1.5 D)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271487" y="1820173"/>
            <a:ext cx="7512048" cy="4186368"/>
          </a:xfrm>
          <a:prstGeom prst="roundRect">
            <a:avLst>
              <a:gd name="adj" fmla="val 7391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1314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75480-BAB5-C642-8EF4-A490FCD7F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1940E-7662-064E-B7D5-EE8C1EB8B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next generation fuel performance code under development in the US</a:t>
            </a:r>
          </a:p>
          <a:p>
            <a:r>
              <a:rPr lang="en-US" dirty="0"/>
              <a:t>It uses the MOOSE framework</a:t>
            </a:r>
          </a:p>
          <a:p>
            <a:r>
              <a:rPr lang="en-US" dirty="0"/>
              <a:t>Development was begun in 2008</a:t>
            </a:r>
          </a:p>
          <a:p>
            <a:r>
              <a:rPr lang="en-US" dirty="0"/>
              <a:t>The first paper using BISON was published in 2009 and the paper summarizing its full capabilities was published in 2012</a:t>
            </a:r>
          </a:p>
          <a:p>
            <a:r>
              <a:rPr lang="en-US" dirty="0"/>
              <a:t>It was developed at Idaho National Laboratory, with some support by ANATECH</a:t>
            </a:r>
          </a:p>
          <a:p>
            <a:r>
              <a:rPr lang="en-US" dirty="0"/>
              <a:t>BISON is available for free, but it is export controlled and requires a license agreement be signed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65EFA-665C-0641-A9B5-166D0D9E8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6166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4A127-D61A-4646-9225-BD4B792BB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BISON models the fuel behavior ranging from 1D to full 3D and uses FEM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C4F84-8FCE-1B4D-B192-CBF436817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DA26A8-8E30-0848-ADAD-E4C34984117E}"/>
              </a:ext>
            </a:extLst>
          </p:cNvPr>
          <p:cNvGrpSpPr/>
          <p:nvPr/>
        </p:nvGrpSpPr>
        <p:grpSpPr>
          <a:xfrm>
            <a:off x="2262245" y="2100331"/>
            <a:ext cx="7667510" cy="4124190"/>
            <a:chOff x="669114" y="1843594"/>
            <a:chExt cx="7667510" cy="4124190"/>
          </a:xfrm>
        </p:grpSpPr>
        <p:pic>
          <p:nvPicPr>
            <p:cNvPr id="6" name="Picture 7" descr="temp_3Dslice.png">
              <a:extLst>
                <a:ext uri="{FF2B5EF4-FFF2-40B4-BE49-F238E27FC236}">
                  <a16:creationId xmlns:a16="http://schemas.microsoft.com/office/drawing/2014/main" id="{A054E6DD-DC39-294C-862B-1C5F040EF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7863" y="2261120"/>
              <a:ext cx="1621446" cy="3237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49001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BBEBC16-DB00-5C45-9D8A-A09D78FD6B95}"/>
                </a:ext>
              </a:extLst>
            </p:cNvPr>
            <p:cNvSpPr/>
            <p:nvPr/>
          </p:nvSpPr>
          <p:spPr>
            <a:xfrm>
              <a:off x="5441678" y="2699291"/>
              <a:ext cx="2894946" cy="2196476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Gap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Pressure is calculated using equation of state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Fully implemented implicit contact algorithm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Gap heat transfer model is used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921F009-7C1B-7646-A9B2-7DE68DD3C3CA}"/>
                </a:ext>
              </a:extLst>
            </p:cNvPr>
            <p:cNvGrpSpPr/>
            <p:nvPr/>
          </p:nvGrpSpPr>
          <p:grpSpPr>
            <a:xfrm>
              <a:off x="673013" y="1843594"/>
              <a:ext cx="2894946" cy="1918704"/>
              <a:chOff x="673013" y="1843594"/>
              <a:chExt cx="2894946" cy="1918704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ECA99061-E2C0-304B-B8B3-EC6D94EEA50D}"/>
                  </a:ext>
                </a:extLst>
              </p:cNvPr>
              <p:cNvSpPr/>
              <p:nvPr/>
            </p:nvSpPr>
            <p:spPr>
              <a:xfrm>
                <a:off x="673013" y="1843594"/>
                <a:ext cx="2894946" cy="1918704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Fuel</a:t>
                </a:r>
              </a:p>
            </p:txBody>
          </p:sp>
          <p:pic>
            <p:nvPicPr>
              <p:cNvPr id="16" name="Picture 15" descr="latex-image-1.pdf">
                <a:extLst>
                  <a:ext uri="{FF2B5EF4-FFF2-40B4-BE49-F238E27FC236}">
                    <a16:creationId xmlns:a16="http://schemas.microsoft.com/office/drawing/2014/main" id="{BAF136E8-A4C6-AA45-9C67-E5E246EAA5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25639" y="2242466"/>
                <a:ext cx="2289040" cy="449251"/>
              </a:xfrm>
              <a:prstGeom prst="rect">
                <a:avLst/>
              </a:prstGeom>
            </p:spPr>
          </p:pic>
          <p:pic>
            <p:nvPicPr>
              <p:cNvPr id="17" name="Picture 16" descr="latex-image-1.pdf">
                <a:extLst>
                  <a:ext uri="{FF2B5EF4-FFF2-40B4-BE49-F238E27FC236}">
                    <a16:creationId xmlns:a16="http://schemas.microsoft.com/office/drawing/2014/main" id="{A6D0B184-3EB6-A946-839B-B0B1FE54C2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60390" y="3068007"/>
                <a:ext cx="873289" cy="17250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198F751-AA14-194D-911F-240F02FE6BBE}"/>
                  </a:ext>
                </a:extLst>
              </p:cNvPr>
              <p:cNvSpPr txBox="1"/>
              <p:nvPr/>
            </p:nvSpPr>
            <p:spPr>
              <a:xfrm>
                <a:off x="925639" y="267198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Solved with FEM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98ED3D2-46DC-054B-B9C3-84ED7668859D}"/>
                  </a:ext>
                </a:extLst>
              </p:cNvPr>
              <p:cNvSpPr txBox="1"/>
              <p:nvPr/>
            </p:nvSpPr>
            <p:spPr>
              <a:xfrm>
                <a:off x="925639" y="319176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Solved with FEM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F60BB85-654B-F841-AD64-F07786A5489E}"/>
                </a:ext>
              </a:extLst>
            </p:cNvPr>
            <p:cNvGrpSpPr/>
            <p:nvPr/>
          </p:nvGrpSpPr>
          <p:grpSpPr>
            <a:xfrm>
              <a:off x="669114" y="4144674"/>
              <a:ext cx="2894946" cy="1823110"/>
              <a:chOff x="669114" y="4144674"/>
              <a:chExt cx="2894946" cy="1823110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CC079A18-BD6E-BD48-A6D9-DF35499D88ED}"/>
                  </a:ext>
                </a:extLst>
              </p:cNvPr>
              <p:cNvSpPr/>
              <p:nvPr/>
            </p:nvSpPr>
            <p:spPr>
              <a:xfrm>
                <a:off x="669114" y="4144674"/>
                <a:ext cx="2894946" cy="1823110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Cladding</a:t>
                </a:r>
              </a:p>
            </p:txBody>
          </p:sp>
          <p:pic>
            <p:nvPicPr>
              <p:cNvPr id="11" name="Picture 10" descr="latex-image-1.pdf">
                <a:extLst>
                  <a:ext uri="{FF2B5EF4-FFF2-40B4-BE49-F238E27FC236}">
                    <a16:creationId xmlns:a16="http://schemas.microsoft.com/office/drawing/2014/main" id="{B5A0A67C-8963-9744-9F68-70B99FAB90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60390" y="5364057"/>
                <a:ext cx="873289" cy="172502"/>
              </a:xfrm>
              <a:prstGeom prst="rect">
                <a:avLst/>
              </a:prstGeom>
            </p:spPr>
          </p:pic>
          <p:pic>
            <p:nvPicPr>
              <p:cNvPr id="12" name="Picture 11" descr="latex-image-1.pdf">
                <a:extLst>
                  <a:ext uri="{FF2B5EF4-FFF2-40B4-BE49-F238E27FC236}">
                    <a16:creationId xmlns:a16="http://schemas.microsoft.com/office/drawing/2014/main" id="{FDA47F00-3D33-7D46-A21C-287BB6C55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25639" y="4576252"/>
                <a:ext cx="2289040" cy="449251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DB4B05-9A83-5A42-ADC1-D9D8396DEFDA}"/>
                  </a:ext>
                </a:extLst>
              </p:cNvPr>
              <p:cNvSpPr txBox="1"/>
              <p:nvPr/>
            </p:nvSpPr>
            <p:spPr>
              <a:xfrm>
                <a:off x="883935" y="5025503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Solved with FEM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2891B2-2B9E-E54C-9433-6B0A0682EBAD}"/>
                  </a:ext>
                </a:extLst>
              </p:cNvPr>
              <p:cNvSpPr txBox="1"/>
              <p:nvPr/>
            </p:nvSpPr>
            <p:spPr>
              <a:xfrm>
                <a:off x="925639" y="5536559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Solved with FEM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85457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95229-D18C-4448-A166-6412AFC65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handle smeared or discrete pellets, asymmetric pellet geometry and deformation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0F8AE-556A-1E4E-88B7-0EFDCE2FE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652AFA-A4F3-6746-85E0-C73BF82BF8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90" y="2949192"/>
            <a:ext cx="5898116" cy="27384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EEF7CF-B603-454F-B12F-5BC18C5104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6620" y="2949192"/>
            <a:ext cx="6182453" cy="273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83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8CE63-585B-6607-3AF6-C80E38B6F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4150D-58D0-53C8-EAF8-3356DAF08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Because of its unique 3D capability, BISON can model truly 3D fuel performance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DD9C5-F0B3-F15B-26A9-E91FB695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5pellet_merged_fine_westpower_MPS_alt.mov">
            <a:hlinkClick r:id="" action="ppaction://media"/>
            <a:extLst>
              <a:ext uri="{FF2B5EF4-FFF2-40B4-BE49-F238E27FC236}">
                <a16:creationId xmlns:a16="http://schemas.microsoft.com/office/drawing/2014/main" id="{BFBED122-9A89-C1D1-3F63-8CED653BCA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3068" y="2144452"/>
            <a:ext cx="8136932" cy="457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0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A8576-9217-2D45-8EDB-4754CAC8A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24" y="605828"/>
            <a:ext cx="10972800" cy="583213"/>
          </a:xfrm>
        </p:spPr>
        <p:txBody>
          <a:bodyPr/>
          <a:lstStyle/>
          <a:p>
            <a:r>
              <a:rPr lang="en-US" dirty="0"/>
              <a:t>Other countries have other fuel performance codes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B8532-7A49-2546-90AF-AB3093971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877E52-A7A3-6740-99CA-77CDD4A61A24}"/>
              </a:ext>
            </a:extLst>
          </p:cNvPr>
          <p:cNvGrpSpPr/>
          <p:nvPr/>
        </p:nvGrpSpPr>
        <p:grpSpPr>
          <a:xfrm>
            <a:off x="6142878" y="2050059"/>
            <a:ext cx="5475306" cy="4202113"/>
            <a:chOff x="4704123" y="2866698"/>
            <a:chExt cx="4439877" cy="32770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63BF637-8C0D-B44F-9A2C-2916DF2D2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04123" y="2866698"/>
              <a:ext cx="4237719" cy="275386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29FE0B-B108-3443-AF83-E580A877F6DA}"/>
                </a:ext>
              </a:extLst>
            </p:cNvPr>
            <p:cNvSpPr txBox="1"/>
            <p:nvPr/>
          </p:nvSpPr>
          <p:spPr>
            <a:xfrm>
              <a:off x="4766757" y="5620563"/>
              <a:ext cx="43772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http://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www.materials.cea.fr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/en/PDF/PLEIADES-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Platform.pdf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8F0E340-CEBD-8661-148A-82E6A07324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4333" y="1189041"/>
            <a:ext cx="3565736" cy="563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28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8649-7225-14B4-B096-E4A9E116F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OFFBEAT – new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D3E68-5B2F-E7E1-C58F-E3800B6CD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421821" cy="3965670"/>
          </a:xfrm>
        </p:spPr>
        <p:txBody>
          <a:bodyPr/>
          <a:lstStyle/>
          <a:p>
            <a:r>
              <a:rPr lang="en-US" sz="2200" dirty="0"/>
              <a:t>The </a:t>
            </a:r>
            <a:r>
              <a:rPr lang="en-US" sz="2200" dirty="0" err="1"/>
              <a:t>OpenFOAM</a:t>
            </a:r>
            <a:r>
              <a:rPr lang="en-US" sz="2200" dirty="0"/>
              <a:t> Fuel </a:t>
            </a:r>
            <a:r>
              <a:rPr lang="en-US" sz="2200" dirty="0" err="1"/>
              <a:t>BEhavior</a:t>
            </a:r>
            <a:r>
              <a:rPr lang="en-US" sz="2200" dirty="0"/>
              <a:t> Analysis Tool (OFFBEAT) is a multi-dimensional fuel performance code developed in Switzerland</a:t>
            </a:r>
          </a:p>
          <a:p>
            <a:r>
              <a:rPr lang="en-US" sz="2200" dirty="0"/>
              <a:t>The code can be used both for studying complex 2D or 3D local effects and for more traditional 1.5D base irradiation analyses</a:t>
            </a:r>
          </a:p>
          <a:p>
            <a:r>
              <a:rPr lang="en-US" sz="2200" dirty="0"/>
              <a:t>OFFBEAT is based on the open-source C++ library </a:t>
            </a:r>
            <a:r>
              <a:rPr lang="en-US" sz="2200" dirty="0" err="1"/>
              <a:t>OpenFOAM</a:t>
            </a:r>
            <a:r>
              <a:rPr lang="en-US" sz="2200" dirty="0"/>
              <a:t>, thus the governing equations are discretized with modern finite volume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7C5B4-1E61-C812-441D-5493064A1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AFC2A2-CD8B-3414-1A49-7933E721A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1007" y="3905099"/>
            <a:ext cx="3701393" cy="2542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21A8F3-FAF9-D764-AAD0-3BB7C66472D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4993" y="624448"/>
            <a:ext cx="1877848" cy="3396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6E3BEB-0251-9F05-9883-CD8DF55A4A7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5696" y="1647526"/>
            <a:ext cx="3135586" cy="178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666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71E8B-5A2A-9F4B-9C5C-EAB748EE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0DF76-F96F-F240-B3FA-0B3264620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Fuel performance codes are focused on predicting the center temperature of the pellet and the stress in the cladding</a:t>
            </a:r>
          </a:p>
          <a:p>
            <a:r>
              <a:rPr lang="en-US" dirty="0"/>
              <a:t>All fuel performance codes</a:t>
            </a:r>
          </a:p>
          <a:p>
            <a:pPr lvl="1"/>
            <a:r>
              <a:rPr lang="en-US" dirty="0"/>
              <a:t>Numerically model the temperature in the fuel</a:t>
            </a:r>
          </a:p>
          <a:p>
            <a:pPr lvl="1"/>
            <a:r>
              <a:rPr lang="en-US" dirty="0"/>
              <a:t>Numerically model the stress in the cladding</a:t>
            </a:r>
          </a:p>
          <a:p>
            <a:pPr lvl="1"/>
            <a:r>
              <a:rPr lang="en-US" dirty="0"/>
              <a:t>And consider gap pressure, closure, and heat transfer in some way</a:t>
            </a:r>
          </a:p>
          <a:p>
            <a:r>
              <a:rPr lang="en-US" dirty="0"/>
              <a:t>The primary US codes are</a:t>
            </a:r>
          </a:p>
          <a:p>
            <a:pPr lvl="1"/>
            <a:r>
              <a:rPr lang="en-US" dirty="0"/>
              <a:t>FRAPCON – Steady state 1.5D, uses finite difference</a:t>
            </a:r>
          </a:p>
          <a:p>
            <a:pPr lvl="1"/>
            <a:r>
              <a:rPr lang="en-US" dirty="0"/>
              <a:t>FRAPTRAN – Transient 1.5D, uses finite difference</a:t>
            </a:r>
          </a:p>
          <a:p>
            <a:pPr lvl="1"/>
            <a:r>
              <a:rPr lang="en-US" dirty="0"/>
              <a:t>FALCON – Steady or transient 2D, uses finite element</a:t>
            </a:r>
          </a:p>
          <a:p>
            <a:pPr lvl="1"/>
            <a:r>
              <a:rPr lang="en-US" dirty="0"/>
              <a:t>BISON – Steady or transient, 1D – 3D, uses finite element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E7E29-81BF-9141-92CE-FE69F20D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0397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0622-6846-494D-96AD-4BBCF1586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can solve the temperature and the displacement vector for the full thermomechanical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13731-D237-6E40-B8E7-DFA382F01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631989"/>
            <a:ext cx="5766486" cy="3494176"/>
          </a:xfrm>
        </p:spPr>
        <p:txBody>
          <a:bodyPr/>
          <a:lstStyle/>
          <a:p>
            <a:r>
              <a:rPr lang="en-US" dirty="0"/>
              <a:t>T impacts the value of </a:t>
            </a:r>
            <a:r>
              <a:rPr lang="en-US" b="1" dirty="0"/>
              <a:t>u</a:t>
            </a:r>
            <a:r>
              <a:rPr lang="en-US" dirty="0"/>
              <a:t> through thermal expansion</a:t>
            </a:r>
          </a:p>
          <a:p>
            <a:r>
              <a:rPr lang="en-US" b="1" dirty="0"/>
              <a:t>u</a:t>
            </a:r>
            <a:r>
              <a:rPr lang="en-US" dirty="0"/>
              <a:t> impacts the value of T through changes in the thickness of the gap</a:t>
            </a:r>
          </a:p>
          <a:p>
            <a:r>
              <a:rPr lang="en-US" dirty="0"/>
              <a:t>The value for T evolves with time</a:t>
            </a:r>
          </a:p>
          <a:p>
            <a:r>
              <a:rPr lang="en-US" dirty="0"/>
              <a:t>The value for </a:t>
            </a:r>
            <a:r>
              <a:rPr lang="en-US" b="1" dirty="0"/>
              <a:t>u</a:t>
            </a:r>
            <a:r>
              <a:rPr lang="en-US" dirty="0"/>
              <a:t> also evolves with time, even though there is not time in its PDE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9F151-E6A0-0448-B236-4E85D18FA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20B1F5CE-4DCA-9443-8332-BB6C7ED18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7592" y="2245482"/>
            <a:ext cx="2717800" cy="5334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41C56C1B-77BC-824D-B466-E3E635DA3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8321" y="3720061"/>
            <a:ext cx="1028700" cy="2032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5B3C5551-3A5E-C045-B6E6-83B8297D2A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9697" y="4143330"/>
            <a:ext cx="2053590" cy="321310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C7F6208A-9AEF-4147-A40A-40A8A79DC7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1242" y="3107622"/>
            <a:ext cx="2730500" cy="279400"/>
          </a:xfrm>
          <a:prstGeom prst="rect">
            <a:avLst/>
          </a:prstGeom>
        </p:spPr>
      </p:pic>
      <p:pic>
        <p:nvPicPr>
          <p:cNvPr id="9" name="Picture 7" descr="temp_3Dslice.png">
            <a:extLst>
              <a:ext uri="{FF2B5EF4-FFF2-40B4-BE49-F238E27FC236}">
                <a16:creationId xmlns:a16="http://schemas.microsoft.com/office/drawing/2014/main" id="{746AB87E-65F3-E344-90FC-9563BE8239D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038" t="21089" r="40648" b="19846"/>
          <a:stretch>
            <a:fillRect/>
          </a:stretch>
        </p:blipFill>
        <p:spPr bwMode="auto">
          <a:xfrm rot="5400000">
            <a:off x="7844683" y="3672723"/>
            <a:ext cx="1912834" cy="3819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7139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114A9-68E9-1D42-B724-D8ADC1FCB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primary tool for solving all thermomechanics problems is the finite element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C2411-E12E-A64D-899F-E3AD1AEFF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47FCFA-CC75-1440-BDFD-C99D3807B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Finite difference</a:t>
            </a:r>
          </a:p>
          <a:p>
            <a:pPr lvl="1"/>
            <a:r>
              <a:rPr lang="en-US" dirty="0"/>
              <a:t>Can solve the heat conduction equation</a:t>
            </a:r>
          </a:p>
          <a:p>
            <a:pPr lvl="1"/>
            <a:r>
              <a:rPr lang="en-US" dirty="0"/>
              <a:t>Can’t easily solve the mechanics equations</a:t>
            </a:r>
          </a:p>
          <a:p>
            <a:r>
              <a:rPr lang="en-US" b="1" dirty="0"/>
              <a:t>Finite Volume</a:t>
            </a:r>
          </a:p>
          <a:p>
            <a:pPr lvl="1"/>
            <a:r>
              <a:rPr lang="en-US" dirty="0"/>
              <a:t>Can solve the heat conduction equation</a:t>
            </a:r>
          </a:p>
          <a:p>
            <a:pPr lvl="1"/>
            <a:r>
              <a:rPr lang="en-US" dirty="0"/>
              <a:t>Can solve the mechanics equations</a:t>
            </a:r>
          </a:p>
          <a:p>
            <a:pPr lvl="1"/>
            <a:r>
              <a:rPr lang="en-US" dirty="0" err="1"/>
              <a:t>Eqns</a:t>
            </a:r>
            <a:r>
              <a:rPr lang="en-US" dirty="0"/>
              <a:t> derived from fluid dynamics</a:t>
            </a:r>
          </a:p>
          <a:p>
            <a:r>
              <a:rPr lang="en-US" b="1" dirty="0"/>
              <a:t>Finite Element</a:t>
            </a:r>
          </a:p>
          <a:p>
            <a:pPr lvl="1"/>
            <a:r>
              <a:rPr lang="en-US" dirty="0"/>
              <a:t>Can solve the heat conduction equation</a:t>
            </a:r>
          </a:p>
          <a:p>
            <a:pPr lvl="1"/>
            <a:r>
              <a:rPr lang="en-US" dirty="0"/>
              <a:t>Can solve the mechanics equations</a:t>
            </a:r>
          </a:p>
          <a:p>
            <a:pPr lvl="1"/>
            <a:r>
              <a:rPr lang="en-US" dirty="0"/>
              <a:t>Can handle any geometry</a:t>
            </a:r>
          </a:p>
          <a:p>
            <a:pPr lvl="1"/>
            <a:r>
              <a:rPr lang="en-US" dirty="0"/>
              <a:t>Can handle any boundary condition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2B9A1F-583C-3D40-945A-AD1295D61E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8546" y="4689161"/>
            <a:ext cx="1348927" cy="1232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23184F-C825-9647-97C6-AAAF641F11B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0462" y="3521988"/>
            <a:ext cx="2492163" cy="8307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3A6AE9-23C2-AA42-8078-17E95B6C8FB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8547" y="2160495"/>
            <a:ext cx="1850394" cy="116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22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5962A-35BB-694D-82D5-03EE338A5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1D thermomechanics problem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E9D10-B6CC-C846-8BF6-D5F2595EC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322447"/>
            <a:ext cx="10972800" cy="2803717"/>
          </a:xfrm>
        </p:spPr>
        <p:txBody>
          <a:bodyPr/>
          <a:lstStyle/>
          <a:p>
            <a:r>
              <a:rPr lang="en-US" dirty="0"/>
              <a:t>The initial temperature is set to 273 K</a:t>
            </a:r>
          </a:p>
          <a:p>
            <a:r>
              <a:rPr lang="en-US" dirty="0"/>
              <a:t>We will take 50 time steps of 0.5 s</a:t>
            </a:r>
          </a:p>
          <a:p>
            <a:r>
              <a:rPr lang="en-US" dirty="0"/>
              <a:t>The full power of Q = 450 begins at time t = 0.</a:t>
            </a:r>
          </a:p>
          <a:p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 material properties are used for both the thermal and mechanics equations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1565D-DFBB-7249-889F-09B0E56D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3A06F0-6A65-4F44-8013-B16353B97CC9}"/>
              </a:ext>
            </a:extLst>
          </p:cNvPr>
          <p:cNvGrpSpPr/>
          <p:nvPr/>
        </p:nvGrpSpPr>
        <p:grpSpPr>
          <a:xfrm>
            <a:off x="3671662" y="2160495"/>
            <a:ext cx="3944913" cy="911639"/>
            <a:chOff x="2957554" y="1819492"/>
            <a:chExt cx="3944913" cy="91163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647CD34-1E9D-DD4E-BFF9-49C64B7600B1}"/>
                </a:ext>
              </a:extLst>
            </p:cNvPr>
            <p:cNvCxnSpPr/>
            <p:nvPr/>
          </p:nvCxnSpPr>
          <p:spPr>
            <a:xfrm>
              <a:off x="4025972" y="1918574"/>
              <a:ext cx="0" cy="72959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3056618-7B08-4247-A1F2-FCA0468CD5E9}"/>
                </a:ext>
              </a:extLst>
            </p:cNvPr>
            <p:cNvCxnSpPr/>
            <p:nvPr/>
          </p:nvCxnSpPr>
          <p:spPr>
            <a:xfrm flipV="1">
              <a:off x="4025972" y="2251847"/>
              <a:ext cx="18013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A397693-A0AB-EB4E-90A4-2CF28A10C315}"/>
                </a:ext>
              </a:extLst>
            </p:cNvPr>
            <p:cNvCxnSpPr/>
            <p:nvPr/>
          </p:nvCxnSpPr>
          <p:spPr>
            <a:xfrm flipH="1">
              <a:off x="4025972" y="2440277"/>
              <a:ext cx="360979" cy="0"/>
            </a:xfrm>
            <a:prstGeom prst="line">
              <a:avLst/>
            </a:prstGeom>
            <a:ln>
              <a:prstDash val="solid"/>
              <a:headEnd type="arrow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F3BAE7-F2DF-F54C-949B-650C852C1A00}"/>
                </a:ext>
              </a:extLst>
            </p:cNvPr>
            <p:cNvSpPr txBox="1"/>
            <p:nvPr/>
          </p:nvSpPr>
          <p:spPr>
            <a:xfrm>
              <a:off x="4025972" y="2361799"/>
              <a:ext cx="558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94ED66-9621-504F-987B-2BEEB2687FB5}"/>
                </a:ext>
              </a:extLst>
            </p:cNvPr>
            <p:cNvSpPr txBox="1"/>
            <p:nvPr/>
          </p:nvSpPr>
          <p:spPr>
            <a:xfrm>
              <a:off x="4656437" y="1819492"/>
              <a:ext cx="7925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</a:t>
              </a:r>
              <a:r>
                <a:rPr kumimoji="0" lang="en-US" sz="18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6FF235-F268-544C-B2D2-B7B99DDCE872}"/>
                </a:ext>
              </a:extLst>
            </p:cNvPr>
            <p:cNvSpPr txBox="1"/>
            <p:nvPr/>
          </p:nvSpPr>
          <p:spPr>
            <a:xfrm>
              <a:off x="2957554" y="1936195"/>
              <a:ext cx="10684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/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dr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= 0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</a:t>
              </a:r>
              <a:r>
                <a:rPr kumimoji="0" lang="en-US" sz="18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= 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FDA636-37DE-9A43-8137-4043491BC71E}"/>
                </a:ext>
              </a:extLst>
            </p:cNvPr>
            <p:cNvSpPr txBox="1"/>
            <p:nvPr/>
          </p:nvSpPr>
          <p:spPr>
            <a:xfrm>
              <a:off x="5692197" y="1935470"/>
              <a:ext cx="12102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</a:t>
              </a:r>
              <a:r>
                <a:rPr kumimoji="0" lang="en-US" sz="18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= 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</a:t>
              </a:r>
              <a:r>
                <a:rPr kumimoji="0" lang="en-US" sz="18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du</a:t>
              </a:r>
              <a:r>
                <a:rPr kumimoji="0" lang="en-US" sz="18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/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dr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=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3092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6A359-49A4-764A-9F23-75415DA25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Comparison to analytical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649A6-A0E3-F74C-B165-131B06A9A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98603" cy="3965670"/>
          </a:xfrm>
        </p:spPr>
        <p:txBody>
          <a:bodyPr/>
          <a:lstStyle/>
          <a:p>
            <a:r>
              <a:rPr lang="en-US" dirty="0"/>
              <a:t>If we use a constant thermal conductivity, analytical 1D model matches very well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When k is a function of temperature, there is a difference between the FEM and analytical stress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DBADC-CDD6-674D-93D5-348253965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DD2DA-A49E-2E47-903A-E1E50B279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067" y="900114"/>
            <a:ext cx="3752333" cy="2814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A97D8E-85EE-8244-BB27-F22BDE95C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066" y="3714364"/>
            <a:ext cx="3752333" cy="281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51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C442D-B985-9E44-ADBB-3882D4169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various available tools for solving coupled thermomechanical problems with FEM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4E2D1-032E-A24E-B89C-DFB5C4B53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Commercial tools</a:t>
            </a:r>
          </a:p>
          <a:p>
            <a:pPr lvl="1"/>
            <a:r>
              <a:rPr lang="en-US" dirty="0"/>
              <a:t>ABAQUS</a:t>
            </a:r>
          </a:p>
          <a:p>
            <a:pPr lvl="1"/>
            <a:r>
              <a:rPr lang="en-US" dirty="0"/>
              <a:t>ANSYS</a:t>
            </a:r>
          </a:p>
          <a:p>
            <a:pPr lvl="1"/>
            <a:r>
              <a:rPr lang="en-US" dirty="0"/>
              <a:t>COMSOL</a:t>
            </a:r>
          </a:p>
          <a:p>
            <a:r>
              <a:rPr lang="en-US" dirty="0"/>
              <a:t>Open source</a:t>
            </a:r>
          </a:p>
          <a:p>
            <a:pPr lvl="1"/>
            <a:r>
              <a:rPr lang="en-US" dirty="0"/>
              <a:t>MOOSE </a:t>
            </a:r>
          </a:p>
          <a:p>
            <a:r>
              <a:rPr lang="en-US" dirty="0"/>
              <a:t>NRC-based</a:t>
            </a:r>
          </a:p>
          <a:p>
            <a:pPr lvl="1"/>
            <a:r>
              <a:rPr lang="en-US" dirty="0"/>
              <a:t>FRAPCON/FRAPTRAN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B8392-FBE0-F645-87F7-D47C3C4CD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5E10AA-0C9C-6242-876D-0D3B50C272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8390" y="4492168"/>
            <a:ext cx="2317229" cy="163399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BC1A68B-97D7-0C4E-8D51-52042F133B58}"/>
              </a:ext>
            </a:extLst>
          </p:cNvPr>
          <p:cNvGrpSpPr/>
          <p:nvPr/>
        </p:nvGrpSpPr>
        <p:grpSpPr>
          <a:xfrm>
            <a:off x="8322161" y="2198687"/>
            <a:ext cx="2948287" cy="1681557"/>
            <a:chOff x="5650186" y="1629911"/>
            <a:chExt cx="2948287" cy="16815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8E04CB8-01D1-9D4A-B8A7-C70B3192E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0186" y="1629911"/>
              <a:ext cx="2600054" cy="168155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76B4E23-AA86-4F48-9662-2E553EA7F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7033" y="1936191"/>
              <a:ext cx="1341440" cy="241224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361F98E-4FF0-1946-B12A-039253E812CE}"/>
              </a:ext>
            </a:extLst>
          </p:cNvPr>
          <p:cNvGrpSpPr/>
          <p:nvPr/>
        </p:nvGrpSpPr>
        <p:grpSpPr>
          <a:xfrm>
            <a:off x="5298366" y="2497626"/>
            <a:ext cx="2551479" cy="1645704"/>
            <a:chOff x="3098707" y="2598744"/>
            <a:chExt cx="2551479" cy="164570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7F2EBD1-B33D-5442-8DA0-26D668018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98707" y="2598744"/>
              <a:ext cx="2551479" cy="164570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0A1939-CEBD-0A44-B808-2CFD84952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2219" y="2741261"/>
              <a:ext cx="1826262" cy="166235"/>
            </a:xfrm>
            <a:prstGeom prst="rect">
              <a:avLst/>
            </a:prstGeom>
          </p:spPr>
        </p:pic>
      </p:grpSp>
      <p:pic>
        <p:nvPicPr>
          <p:cNvPr id="12" name="Picture 11" descr="moose.png">
            <a:extLst>
              <a:ext uri="{FF2B5EF4-FFF2-40B4-BE49-F238E27FC236}">
                <a16:creationId xmlns:a16="http://schemas.microsoft.com/office/drawing/2014/main" id="{4FA11361-B8E5-F246-8CA2-9932A066C97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3357" y="4815430"/>
            <a:ext cx="2480732" cy="81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D5852-51A5-9542-B9BC-E86DB7390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purpose of a fuel performance code is to simulate and evaluate fuel rod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16E08-02F7-8740-A7B5-E78515E55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482353" cy="3965670"/>
          </a:xfrm>
        </p:spPr>
        <p:txBody>
          <a:bodyPr/>
          <a:lstStyle/>
          <a:p>
            <a:r>
              <a:rPr lang="en-US" dirty="0"/>
              <a:t>The first fuel performance codes were developed in the mid seventies</a:t>
            </a:r>
          </a:p>
          <a:p>
            <a:r>
              <a:rPr lang="en-US" dirty="0"/>
              <a:t>Advanced fuel performance codes are still under development today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C8339-BE04-C14B-B2E6-F9FB7AEF8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766362-C411-B692-2467-B9401CA93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743" y="2025651"/>
            <a:ext cx="56642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70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3D8E3-7E8C-4546-AEEA-959B9BAC8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fuel performance codes used?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FC4B5-BB77-1347-A871-A47EE9C59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338918" cy="3965670"/>
          </a:xfrm>
        </p:spPr>
        <p:txBody>
          <a:bodyPr/>
          <a:lstStyle/>
          <a:p>
            <a:r>
              <a:rPr lang="en-US" dirty="0"/>
              <a:t>The primary goals are to predict the fuel centerline temperature and the stress in the cladding</a:t>
            </a:r>
          </a:p>
          <a:p>
            <a:r>
              <a:rPr lang="en-US" dirty="0"/>
              <a:t>Fuel performance codes aren’t focused on predicting power production, but rather to predict safety margins, provide coupling to other codes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3BDED-4AB2-9442-89FA-4B443AF16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67C331-025D-0F42-A396-CE812BE19D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5718" y="2160495"/>
            <a:ext cx="3204485" cy="21136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E22296-FE56-964C-8151-ED81172295C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3226" y="2160495"/>
            <a:ext cx="3177271" cy="2113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F55144-6F72-204F-854A-56153F94C9A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8505" y="4313783"/>
            <a:ext cx="3204485" cy="214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44669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1271</Words>
  <Application>Microsoft Macintosh PowerPoint</Application>
  <PresentationFormat>Widescreen</PresentationFormat>
  <Paragraphs>222</Paragraphs>
  <Slides>28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NCStateU-horizontal-left-logo</vt:lpstr>
      <vt:lpstr>Nuclear Fuel Performance</vt:lpstr>
      <vt:lpstr>NUMERICAL THERMO-Mechanics</vt:lpstr>
      <vt:lpstr>Now we can solve the temperature and the displacement vector for the full thermomechanical problem</vt:lpstr>
      <vt:lpstr>The primary tool for solving all thermomechanics problems is the finite element method</vt:lpstr>
      <vt:lpstr>The 1D thermomechanics problem definition</vt:lpstr>
      <vt:lpstr>Comparison to analytical theory</vt:lpstr>
      <vt:lpstr>There are various available tools for solving coupled thermomechanical problems with FEM</vt:lpstr>
      <vt:lpstr>The purpose of a fuel performance code is to simulate and evaluate fuel rod behavior</vt:lpstr>
      <vt:lpstr>How are fuel performance codes used?</vt:lpstr>
      <vt:lpstr>A fuel performance code must be able to predict:</vt:lpstr>
      <vt:lpstr>The primary focus is solving the thermomechanical problem</vt:lpstr>
      <vt:lpstr>Various approaches to model the fuel rod</vt:lpstr>
      <vt:lpstr>Early fuel performance codes were made for either steady state or transient operation</vt:lpstr>
      <vt:lpstr>Start with FRAPCON</vt:lpstr>
      <vt:lpstr>FRAPCON Flow Chart</vt:lpstr>
      <vt:lpstr>FRAPTRAN</vt:lpstr>
      <vt:lpstr>FALCON</vt:lpstr>
      <vt:lpstr>FALCON</vt:lpstr>
      <vt:lpstr>FALCON is a 2D transient and steady state code</vt:lpstr>
      <vt:lpstr>FALCON can predict the fuel performance in axisymmetric RZ space or in Rθ space</vt:lpstr>
      <vt:lpstr>BISON</vt:lpstr>
      <vt:lpstr>BISON</vt:lpstr>
      <vt:lpstr>BISON models the fuel behavior ranging from 1D to full 3D and uses FEM</vt:lpstr>
      <vt:lpstr>Can handle smeared or discrete pellets, asymmetric pellet geometry and deformation</vt:lpstr>
      <vt:lpstr>Because of its unique 3D capability, BISON can model truly 3D fuel performance problems</vt:lpstr>
      <vt:lpstr>Other countries have other fuel performance codes</vt:lpstr>
      <vt:lpstr>OFFBEAT – new tool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NUMERICAL THERMO-Mechanics</dc:title>
  <dc:creator>Benjamin W. Beeler</dc:creator>
  <cp:lastModifiedBy>Benjamin W. Beeler</cp:lastModifiedBy>
  <cp:revision>15</cp:revision>
  <dcterms:created xsi:type="dcterms:W3CDTF">2024-02-08T20:22:30Z</dcterms:created>
  <dcterms:modified xsi:type="dcterms:W3CDTF">2024-02-20T20:04:24Z</dcterms:modified>
</cp:coreProperties>
</file>